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8" r:id="rId4"/>
    <p:sldId id="261" r:id="rId5"/>
    <p:sldId id="260" r:id="rId6"/>
    <p:sldId id="262" r:id="rId7"/>
    <p:sldId id="263" r:id="rId8"/>
    <p:sldId id="264" r:id="rId9"/>
    <p:sldId id="265" r:id="rId10"/>
    <p:sldId id="266"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0991" autoAdjust="0"/>
  </p:normalViewPr>
  <p:slideViewPr>
    <p:cSldViewPr snapToGrid="0">
      <p:cViewPr varScale="1">
        <p:scale>
          <a:sx n="96" d="100"/>
          <a:sy n="96" d="100"/>
        </p:scale>
        <p:origin x="9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859BB57-DCAF-4BCC-B93D-18A71CEC839F}" type="datetimeFigureOut">
              <a:rPr lang="en-GB" smtClean="0"/>
              <a:t>22/07/2016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9F629A1-CF4A-46F2-B59F-D22F594DE565}" type="slidenum">
              <a:rPr lang="en-GB" smtClean="0"/>
              <a:t>‹#›</a:t>
            </a:fld>
            <a:endParaRPr lang="en-GB"/>
          </a:p>
        </p:txBody>
      </p:sp>
    </p:spTree>
    <p:extLst>
      <p:ext uri="{BB962C8B-B14F-4D97-AF65-F5344CB8AC3E}">
        <p14:creationId xmlns:p14="http://schemas.microsoft.com/office/powerpoint/2010/main" val="299257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27DA52-B008-4C4E-9594-F648E7E907A0}" type="datetimeFigureOut">
              <a:rPr lang="en-GB" smtClean="0"/>
              <a:t>22/07/2016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DE0844-CFD8-420A-8F32-D06BFF5275E6}" type="slidenum">
              <a:rPr lang="en-GB" smtClean="0"/>
              <a:t>‹#›</a:t>
            </a:fld>
            <a:endParaRPr lang="en-GB" dirty="0"/>
          </a:p>
        </p:txBody>
      </p:sp>
    </p:spTree>
    <p:extLst>
      <p:ext uri="{BB962C8B-B14F-4D97-AF65-F5344CB8AC3E}">
        <p14:creationId xmlns:p14="http://schemas.microsoft.com/office/powerpoint/2010/main" val="22776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a:t>
            </a:r>
          </a:p>
          <a:p>
            <a:r>
              <a:rPr lang="en-GB" baseline="0" dirty="0" smtClean="0"/>
              <a:t>This short presentation aims to show you all the processes taken to developing a final design proposal for the New Thames Bridge, linking Nine Elms to Pimlico as part of the Battersea Power Station redevelopment in London.</a:t>
            </a:r>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1</a:t>
            </a:fld>
            <a:endParaRPr lang="en-GB" dirty="0"/>
          </a:p>
        </p:txBody>
      </p:sp>
    </p:spTree>
    <p:extLst>
      <p:ext uri="{BB962C8B-B14F-4D97-AF65-F5344CB8AC3E}">
        <p14:creationId xmlns:p14="http://schemas.microsoft.com/office/powerpoint/2010/main" val="303728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Thank-you for listening. Now you have seen the final design proposed</a:t>
            </a:r>
            <a:r>
              <a:rPr lang="en-GB" baseline="0" dirty="0" smtClean="0"/>
              <a:t> do any of you have any questions I may be able to help answer? I have also prepared a preliminary construction sequence if you would like to take a look.</a:t>
            </a:r>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10</a:t>
            </a:fld>
            <a:endParaRPr lang="en-GB" dirty="0"/>
          </a:p>
        </p:txBody>
      </p:sp>
    </p:spTree>
    <p:extLst>
      <p:ext uri="{BB962C8B-B14F-4D97-AF65-F5344CB8AC3E}">
        <p14:creationId xmlns:p14="http://schemas.microsoft.com/office/powerpoint/2010/main" val="139336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brief given on Monday was this: As part of</a:t>
            </a:r>
            <a:r>
              <a:rPr lang="en-GB" baseline="0" dirty="0" smtClean="0"/>
              <a:t> the redevelopment of the Battersea Power Station site a new footbridge has been suggested to encourage cross river foot and cycle traffic to and from the redeveloped site. The bridge must provide amply capacity for the large number of people likely to use this new route and should be convenient for commuters, tourists and walkers to access and use. One of the main focuses was linking the site with the public transport at Pimlico such as the London Underground. The bridge would also allow Thames Path users to cross the river without needing to use a road bridge.</a:t>
            </a:r>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2</a:t>
            </a:fld>
            <a:endParaRPr lang="en-GB" dirty="0"/>
          </a:p>
        </p:txBody>
      </p:sp>
    </p:spTree>
    <p:extLst>
      <p:ext uri="{BB962C8B-B14F-4D97-AF65-F5344CB8AC3E}">
        <p14:creationId xmlns:p14="http://schemas.microsoft.com/office/powerpoint/2010/main" val="384375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 options were</a:t>
            </a:r>
            <a:r>
              <a:rPr lang="en-GB" baseline="0" dirty="0" smtClean="0"/>
              <a:t> given during the initial planning permission stage and are as follows: Option 1 to add a footbridge onto the side of the existing railway bridge. Option 2 to create a new bridge from the front of the power station to the opposite bank. Option 3 to create a new bridge from the corner of the power station spanning diagonally across the river. All three options have their own unique advantages and disadvantages that required careful consideration before committing to a final alignment.</a:t>
            </a:r>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3</a:t>
            </a:fld>
            <a:endParaRPr lang="en-GB" dirty="0"/>
          </a:p>
        </p:txBody>
      </p:sp>
    </p:spTree>
    <p:extLst>
      <p:ext uri="{BB962C8B-B14F-4D97-AF65-F5344CB8AC3E}">
        <p14:creationId xmlns:p14="http://schemas.microsoft.com/office/powerpoint/2010/main" val="61559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Advantages:</a:t>
            </a:r>
          </a:p>
          <a:p>
            <a:pPr lvl="1"/>
            <a:r>
              <a:rPr lang="en-GB" dirty="0" smtClean="0"/>
              <a:t>Minimal visual impact as no new bridge is required.</a:t>
            </a:r>
          </a:p>
          <a:p>
            <a:pPr lvl="1"/>
            <a:r>
              <a:rPr lang="en-GB" dirty="0" smtClean="0"/>
              <a:t>New deck could gain most of the support needed from the existing railway bridge structure.</a:t>
            </a:r>
          </a:p>
          <a:p>
            <a:r>
              <a:rPr lang="en-GB" dirty="0" smtClean="0"/>
              <a:t>Disadvantages:</a:t>
            </a:r>
          </a:p>
          <a:p>
            <a:pPr lvl="1"/>
            <a:r>
              <a:rPr lang="en-GB" dirty="0" smtClean="0"/>
              <a:t>This alignment would not provide convenient access for users coming from the local Pimlico railway station.</a:t>
            </a:r>
          </a:p>
          <a:p>
            <a:pPr lvl="1"/>
            <a:r>
              <a:rPr lang="en-GB" dirty="0" smtClean="0"/>
              <a:t>Also this alignment has minimal area to provide access at either end of the bridge, possibly producing bottle necking.</a:t>
            </a:r>
          </a:p>
          <a:p>
            <a:pPr lvl="1"/>
            <a:r>
              <a:rPr lang="en-GB" dirty="0" smtClean="0"/>
              <a:t>Finally the disruption required to the railway bridge would be difficult to justify.</a:t>
            </a:r>
          </a:p>
          <a:p>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4</a:t>
            </a:fld>
            <a:endParaRPr lang="en-GB" dirty="0"/>
          </a:p>
        </p:txBody>
      </p:sp>
    </p:spTree>
    <p:extLst>
      <p:ext uri="{BB962C8B-B14F-4D97-AF65-F5344CB8AC3E}">
        <p14:creationId xmlns:p14="http://schemas.microsoft.com/office/powerpoint/2010/main" val="218642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Advantages:</a:t>
            </a:r>
          </a:p>
          <a:p>
            <a:pPr lvl="1"/>
            <a:r>
              <a:rPr lang="en-GB" dirty="0" smtClean="0"/>
              <a:t>This alignment would be the shortest option for a bridge reducing costs.</a:t>
            </a:r>
          </a:p>
          <a:p>
            <a:pPr lvl="1"/>
            <a:r>
              <a:rPr lang="en-GB" dirty="0" smtClean="0"/>
              <a:t>This option would also be easy to fit into the South bank side and provide good access at the power station end.</a:t>
            </a:r>
          </a:p>
          <a:p>
            <a:r>
              <a:rPr lang="en-GB" dirty="0" smtClean="0"/>
              <a:t>Disadvantages:</a:t>
            </a:r>
          </a:p>
          <a:p>
            <a:pPr lvl="1"/>
            <a:r>
              <a:rPr lang="en-GB" dirty="0" smtClean="0"/>
              <a:t>The area for landing the bridge on the North bank is very limited and would be difficult to accommodate due to the very narrow pavement.</a:t>
            </a:r>
          </a:p>
          <a:p>
            <a:pPr lvl="1"/>
            <a:r>
              <a:rPr lang="en-GB" dirty="0" smtClean="0"/>
              <a:t>Also access from Pimlico Station is still not very convenient with this alignment.</a:t>
            </a:r>
          </a:p>
          <a:p>
            <a:pPr lvl="1"/>
            <a:r>
              <a:rPr lang="en-GB" dirty="0" smtClean="0"/>
              <a:t>Finally this alignment comes very close to one of the working piers on the South Bank potentially causing unnecessary problems with the operation of this pier.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5</a:t>
            </a:fld>
            <a:endParaRPr lang="en-GB" dirty="0"/>
          </a:p>
        </p:txBody>
      </p:sp>
    </p:spTree>
    <p:extLst>
      <p:ext uri="{BB962C8B-B14F-4D97-AF65-F5344CB8AC3E}">
        <p14:creationId xmlns:p14="http://schemas.microsoft.com/office/powerpoint/2010/main" val="209659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Advantages:</a:t>
            </a:r>
          </a:p>
          <a:p>
            <a:pPr lvl="1"/>
            <a:r>
              <a:rPr lang="en-GB" dirty="0" smtClean="0"/>
              <a:t>There is more space for landing the bridge on both banks, especially on the North bank where space is problematic.</a:t>
            </a:r>
          </a:p>
          <a:p>
            <a:pPr lvl="1"/>
            <a:r>
              <a:rPr lang="en-GB" dirty="0" smtClean="0"/>
              <a:t>This alignment provides convenient access for users traveling from Pimlico railway station to the Nine Elms site.</a:t>
            </a:r>
          </a:p>
          <a:p>
            <a:r>
              <a:rPr lang="en-GB" dirty="0" smtClean="0"/>
              <a:t>Disadvantages:</a:t>
            </a:r>
          </a:p>
          <a:p>
            <a:pPr lvl="1"/>
            <a:r>
              <a:rPr lang="en-GB" dirty="0" smtClean="0"/>
              <a:t>Option 3 requires the longest bridge of all the options, increasing the potential construction costs.</a:t>
            </a:r>
          </a:p>
          <a:p>
            <a:pPr lvl="1"/>
            <a:r>
              <a:rPr lang="en-GB" dirty="0" smtClean="0"/>
              <a:t>Also this alignment would make access from the West side of the North bank less convenient than other options.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6</a:t>
            </a:fld>
            <a:endParaRPr lang="en-GB" dirty="0"/>
          </a:p>
        </p:txBody>
      </p:sp>
    </p:spTree>
    <p:extLst>
      <p:ext uri="{BB962C8B-B14F-4D97-AF65-F5344CB8AC3E}">
        <p14:creationId xmlns:p14="http://schemas.microsoft.com/office/powerpoint/2010/main" val="369783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final choice of alignment was</a:t>
            </a:r>
            <a:r>
              <a:rPr lang="en-GB" baseline="0" dirty="0" smtClean="0"/>
              <a:t> Option 3. </a:t>
            </a:r>
            <a:r>
              <a:rPr lang="en-GB" dirty="0" smtClean="0"/>
              <a:t>Despite the increased length and thus increased cost, this alignment has most space for construction of the bridge on the North bank and also provides the best access for people coming from Pimlico station</a:t>
            </a:r>
            <a:r>
              <a:rPr lang="en-GB" baseline="0" dirty="0" smtClean="0"/>
              <a:t> direction.</a:t>
            </a:r>
            <a:endParaRPr lang="en-GB" dirty="0" smtClean="0"/>
          </a:p>
          <a:p>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7</a:t>
            </a:fld>
            <a:endParaRPr lang="en-GB" dirty="0"/>
          </a:p>
        </p:txBody>
      </p:sp>
    </p:spTree>
    <p:extLst>
      <p:ext uri="{BB962C8B-B14F-4D97-AF65-F5344CB8AC3E}">
        <p14:creationId xmlns:p14="http://schemas.microsoft.com/office/powerpoint/2010/main" val="44493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Starting with unchosen design:</a:t>
            </a:r>
          </a:p>
          <a:p>
            <a:r>
              <a:rPr lang="en-GB" dirty="0" smtClean="0"/>
              <a:t>As you can see this design is</a:t>
            </a:r>
            <a:r>
              <a:rPr lang="en-GB" baseline="0" dirty="0" smtClean="0"/>
              <a:t> a very slender concept with a thin profile. This design would be very minimalistic and would aim to highlight the power station site itself rather that draw attention to the new bridge.</a:t>
            </a:r>
          </a:p>
          <a:p>
            <a:r>
              <a:rPr lang="en-GB" baseline="0" dirty="0" smtClean="0"/>
              <a:t>The other design stands out more with it's cable stayed deck structure and was chosen as the preferred design for the location subject to minor alterations.</a:t>
            </a:r>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8</a:t>
            </a:fld>
            <a:endParaRPr lang="en-GB" dirty="0"/>
          </a:p>
        </p:txBody>
      </p:sp>
    </p:spTree>
    <p:extLst>
      <p:ext uri="{BB962C8B-B14F-4D97-AF65-F5344CB8AC3E}">
        <p14:creationId xmlns:p14="http://schemas.microsoft.com/office/powerpoint/2010/main" val="374083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chosen</a:t>
            </a:r>
            <a:r>
              <a:rPr lang="en-GB" baseline="0" dirty="0" smtClean="0"/>
              <a:t> concept is intended to be constructed mainly from prefabricated sections that could be brought to site using the river and then lifted into place. This allows minimal disruption to the local residents and also helps solve some of the access problems faced on the North Bank. The bridge is designed to split into a Y shape near the North bank to allow equal access from both East and West. </a:t>
            </a:r>
            <a:r>
              <a:rPr lang="en-GB" baseline="0" dirty="0" smtClean="0"/>
              <a:t>As can be seen the North bank access ramps form spirals allowing the access ramps to stay closer and more localised to the bridge due to land constraints. These spirals would be supported of the bank itself and not the bridge. </a:t>
            </a:r>
            <a:r>
              <a:rPr lang="en-GB" baseline="0" dirty="0" smtClean="0"/>
              <a:t>On the South bank this split was not necessary as a high percentage of users will be heading to the redeveloped power station site to the West of the bridge. For those who wish to go East on the South Bank a set of steps are provided at the curve in the access ramp. </a:t>
            </a:r>
            <a:endParaRPr lang="en-GB" dirty="0"/>
          </a:p>
        </p:txBody>
      </p:sp>
      <p:sp>
        <p:nvSpPr>
          <p:cNvPr id="4" name="Slide Number Placeholder 3"/>
          <p:cNvSpPr>
            <a:spLocks noGrp="1"/>
          </p:cNvSpPr>
          <p:nvPr>
            <p:ph type="sldNum" sz="quarter" idx="10"/>
          </p:nvPr>
        </p:nvSpPr>
        <p:spPr/>
        <p:txBody>
          <a:bodyPr/>
          <a:lstStyle/>
          <a:p>
            <a:fld id="{26DE0844-CFD8-420A-8F32-D06BFF5275E6}" type="slidenum">
              <a:rPr lang="en-GB" smtClean="0"/>
              <a:t>9</a:t>
            </a:fld>
            <a:endParaRPr lang="en-GB" dirty="0"/>
          </a:p>
        </p:txBody>
      </p:sp>
    </p:spTree>
    <p:extLst>
      <p:ext uri="{BB962C8B-B14F-4D97-AF65-F5344CB8AC3E}">
        <p14:creationId xmlns:p14="http://schemas.microsoft.com/office/powerpoint/2010/main" val="137084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269558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402101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421661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164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351167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293565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248943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130261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190611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198545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210549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258774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42116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32699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424750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167444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4088F-2C64-4A4E-B126-447EE9CBEAEA}" type="datetimeFigureOut">
              <a:rPr lang="en-GB" smtClean="0"/>
              <a:t>22/07/2016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91476A-0F91-4A74-9158-FBE77373E50E}" type="slidenum">
              <a:rPr lang="en-GB" smtClean="0"/>
              <a:t>‹#›</a:t>
            </a:fld>
            <a:endParaRPr lang="en-GB" dirty="0"/>
          </a:p>
        </p:txBody>
      </p:sp>
    </p:spTree>
    <p:extLst>
      <p:ext uri="{BB962C8B-B14F-4D97-AF65-F5344CB8AC3E}">
        <p14:creationId xmlns:p14="http://schemas.microsoft.com/office/powerpoint/2010/main" val="33419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34088F-2C64-4A4E-B126-447EE9CBEAEA}" type="datetimeFigureOut">
              <a:rPr lang="en-GB" smtClean="0"/>
              <a:t>22/07/2016</a:t>
            </a:fld>
            <a:endParaRPr lang="en-GB"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591476A-0F91-4A74-9158-FBE77373E50E}" type="slidenum">
              <a:rPr lang="en-GB" smtClean="0"/>
              <a:t>‹#›</a:t>
            </a:fld>
            <a:endParaRPr lang="en-GB" dirty="0"/>
          </a:p>
        </p:txBody>
      </p:sp>
    </p:spTree>
    <p:extLst>
      <p:ext uri="{BB962C8B-B14F-4D97-AF65-F5344CB8AC3E}">
        <p14:creationId xmlns:p14="http://schemas.microsoft.com/office/powerpoint/2010/main" val="1868450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New Thames Bridge</a:t>
            </a:r>
            <a:endParaRPr lang="en-GB" dirty="0"/>
          </a:p>
        </p:txBody>
      </p:sp>
      <p:sp>
        <p:nvSpPr>
          <p:cNvPr id="3" name="Subtitle 2"/>
          <p:cNvSpPr>
            <a:spLocks noGrp="1"/>
          </p:cNvSpPr>
          <p:nvPr>
            <p:ph type="subTitle" idx="1"/>
          </p:nvPr>
        </p:nvSpPr>
        <p:spPr/>
        <p:txBody>
          <a:bodyPr/>
          <a:lstStyle/>
          <a:p>
            <a:r>
              <a:rPr lang="en-GB" dirty="0" smtClean="0"/>
              <a:t>Linking Nine Elms to Pimlico</a:t>
            </a:r>
            <a:endParaRPr lang="en-GB" dirty="0"/>
          </a:p>
        </p:txBody>
      </p:sp>
    </p:spTree>
    <p:extLst>
      <p:ext uri="{BB962C8B-B14F-4D97-AF65-F5344CB8AC3E}">
        <p14:creationId xmlns:p14="http://schemas.microsoft.com/office/powerpoint/2010/main" val="325802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Any questions please?</a:t>
            </a:r>
            <a:endParaRPr lang="en-GB" dirty="0"/>
          </a:p>
        </p:txBody>
      </p:sp>
    </p:spTree>
    <p:extLst>
      <p:ext uri="{BB962C8B-B14F-4D97-AF65-F5344CB8AC3E}">
        <p14:creationId xmlns:p14="http://schemas.microsoft.com/office/powerpoint/2010/main" val="412355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brief</a:t>
            </a:r>
            <a:endParaRPr lang="en-GB" dirty="0"/>
          </a:p>
        </p:txBody>
      </p:sp>
      <p:sp>
        <p:nvSpPr>
          <p:cNvPr id="3" name="Content Placeholder 2"/>
          <p:cNvSpPr>
            <a:spLocks noGrp="1"/>
          </p:cNvSpPr>
          <p:nvPr>
            <p:ph idx="1"/>
          </p:nvPr>
        </p:nvSpPr>
        <p:spPr/>
        <p:txBody>
          <a:bodyPr/>
          <a:lstStyle/>
          <a:p>
            <a:r>
              <a:rPr lang="en-GB" dirty="0" smtClean="0"/>
              <a:t>As part of the Battersea Power Station redevelopment a new foot bridge is too be built to encourage cross river foot traffic and improve access to the redevelopment.</a:t>
            </a:r>
          </a:p>
          <a:p>
            <a:r>
              <a:rPr lang="en-GB" dirty="0" smtClean="0"/>
              <a:t>The bridge must provide ample capacity for both pedestrians and cyclists both currently and in the future with the expected rise in use from the redevelopment site.</a:t>
            </a:r>
            <a:endParaRPr lang="en-GB" dirty="0"/>
          </a:p>
        </p:txBody>
      </p:sp>
      <p:grpSp>
        <p:nvGrpSpPr>
          <p:cNvPr id="6" name="Group 5"/>
          <p:cNvGrpSpPr/>
          <p:nvPr/>
        </p:nvGrpSpPr>
        <p:grpSpPr>
          <a:xfrm>
            <a:off x="1888435" y="4121847"/>
            <a:ext cx="8415130" cy="2711590"/>
            <a:chOff x="1888435" y="4121847"/>
            <a:chExt cx="8415130" cy="271159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435" y="4121847"/>
              <a:ext cx="8415130" cy="2465369"/>
            </a:xfrm>
            <a:prstGeom prst="rect">
              <a:avLst/>
            </a:prstGeom>
          </p:spPr>
        </p:pic>
        <p:sp>
          <p:nvSpPr>
            <p:cNvPr id="5" name="TextBox 4"/>
            <p:cNvSpPr txBox="1"/>
            <p:nvPr/>
          </p:nvSpPr>
          <p:spPr>
            <a:xfrm>
              <a:off x="1888435" y="6587216"/>
              <a:ext cx="8415130" cy="246221"/>
            </a:xfrm>
            <a:prstGeom prst="rect">
              <a:avLst/>
            </a:prstGeom>
            <a:noFill/>
          </p:spPr>
          <p:txBody>
            <a:bodyPr wrap="square" rtlCol="0">
              <a:spAutoFit/>
            </a:bodyPr>
            <a:lstStyle/>
            <a:p>
              <a:r>
                <a:rPr lang="en-GB" sz="1000" dirty="0" smtClean="0"/>
                <a:t>Image taken from Battersea Power Station website: https://batterseapowerstation.co.uk/#!/portal</a:t>
              </a:r>
              <a:endParaRPr lang="en-GB" sz="1000" dirty="0"/>
            </a:p>
          </p:txBody>
        </p:sp>
      </p:grpSp>
    </p:spTree>
    <p:extLst>
      <p:ext uri="{BB962C8B-B14F-4D97-AF65-F5344CB8AC3E}">
        <p14:creationId xmlns:p14="http://schemas.microsoft.com/office/powerpoint/2010/main" val="333942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Bridge alignment</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46235" y="2052918"/>
            <a:ext cx="4942944" cy="3407127"/>
          </a:xfrm>
        </p:spPr>
      </p:pic>
      <p:sp>
        <p:nvSpPr>
          <p:cNvPr id="6" name="Content Placeholder 2"/>
          <p:cNvSpPr txBox="1">
            <a:spLocks/>
          </p:cNvSpPr>
          <p:nvPr/>
        </p:nvSpPr>
        <p:spPr>
          <a:xfrm>
            <a:off x="1103313" y="2052918"/>
            <a:ext cx="604292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dirty="0" smtClean="0"/>
              <a:t>The bridge alignment is a vital part of the design both for usability and for gaining public support and planning permission. </a:t>
            </a:r>
          </a:p>
          <a:p>
            <a:r>
              <a:rPr lang="en-GB" dirty="0" smtClean="0"/>
              <a:t>Three options were presented as shown and have advantages and disadvantages that require careful consideration.</a:t>
            </a:r>
            <a:endParaRPr lang="en-GB" dirty="0"/>
          </a:p>
        </p:txBody>
      </p:sp>
    </p:spTree>
    <p:extLst>
      <p:ext uri="{BB962C8B-B14F-4D97-AF65-F5344CB8AC3E}">
        <p14:creationId xmlns:p14="http://schemas.microsoft.com/office/powerpoint/2010/main" val="91741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1</a:t>
            </a:r>
            <a:endParaRPr lang="en-GB" dirty="0"/>
          </a:p>
        </p:txBody>
      </p:sp>
      <p:sp>
        <p:nvSpPr>
          <p:cNvPr id="3" name="Content Placeholder 2"/>
          <p:cNvSpPr>
            <a:spLocks noGrp="1"/>
          </p:cNvSpPr>
          <p:nvPr>
            <p:ph idx="1"/>
          </p:nvPr>
        </p:nvSpPr>
        <p:spPr>
          <a:xfrm>
            <a:off x="1103312" y="1327368"/>
            <a:ext cx="7981053" cy="4195481"/>
          </a:xfrm>
        </p:spPr>
        <p:txBody>
          <a:bodyPr/>
          <a:lstStyle/>
          <a:p>
            <a:r>
              <a:rPr lang="en-GB" dirty="0"/>
              <a:t>Attaching the new footbridge to the existing railway bridge.</a:t>
            </a:r>
          </a:p>
          <a:p>
            <a:r>
              <a:rPr lang="en-GB" dirty="0"/>
              <a:t>Advantages:</a:t>
            </a:r>
          </a:p>
          <a:p>
            <a:pPr lvl="1"/>
            <a:r>
              <a:rPr lang="en-GB" dirty="0"/>
              <a:t>Minimal visual impact as no new bridge is required.</a:t>
            </a:r>
          </a:p>
          <a:p>
            <a:pPr lvl="1"/>
            <a:r>
              <a:rPr lang="en-GB" dirty="0"/>
              <a:t>New deck could gain most of the support needed from the existing railway bridge structure.</a:t>
            </a:r>
          </a:p>
          <a:p>
            <a:r>
              <a:rPr lang="en-GB" dirty="0" smtClean="0"/>
              <a:t>Disadvantages:</a:t>
            </a:r>
            <a:endParaRPr lang="en-GB" dirty="0"/>
          </a:p>
          <a:p>
            <a:pPr lvl="1"/>
            <a:r>
              <a:rPr lang="en-GB" dirty="0"/>
              <a:t>This alignment would not provide convenient access for users coming from the local Pimlico railway station.</a:t>
            </a:r>
          </a:p>
          <a:p>
            <a:pPr lvl="1"/>
            <a:r>
              <a:rPr lang="en-GB" dirty="0"/>
              <a:t>Also this alignment has minimal area to provide access at either end of the bridge, possibly producing bottle necking.</a:t>
            </a:r>
          </a:p>
          <a:p>
            <a:pPr lvl="1"/>
            <a:r>
              <a:rPr lang="en-GB" dirty="0"/>
              <a:t>Finally the disruption required to the railway bridge would be difficult to justify.</a:t>
            </a:r>
          </a:p>
          <a:p>
            <a:endParaRPr lang="en-GB"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9150" t="5440" r="-552" b="16155"/>
          <a:stretch/>
        </p:blipFill>
        <p:spPr>
          <a:xfrm>
            <a:off x="9084365" y="1327367"/>
            <a:ext cx="2971800" cy="2249301"/>
          </a:xfrm>
          <a:prstGeom prst="rect">
            <a:avLst/>
          </a:prstGeom>
        </p:spPr>
      </p:pic>
    </p:spTree>
    <p:extLst>
      <p:ext uri="{BB962C8B-B14F-4D97-AF65-F5344CB8AC3E}">
        <p14:creationId xmlns:p14="http://schemas.microsoft.com/office/powerpoint/2010/main" val="304488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2</a:t>
            </a:r>
            <a:endParaRPr lang="en-GB" dirty="0"/>
          </a:p>
        </p:txBody>
      </p:sp>
      <p:sp>
        <p:nvSpPr>
          <p:cNvPr id="3" name="Content Placeholder 2"/>
          <p:cNvSpPr>
            <a:spLocks noGrp="1"/>
          </p:cNvSpPr>
          <p:nvPr>
            <p:ph idx="1"/>
          </p:nvPr>
        </p:nvSpPr>
        <p:spPr>
          <a:xfrm>
            <a:off x="1103312" y="1327368"/>
            <a:ext cx="7981053" cy="4195481"/>
          </a:xfrm>
        </p:spPr>
        <p:txBody>
          <a:bodyPr/>
          <a:lstStyle/>
          <a:p>
            <a:r>
              <a:rPr lang="en-GB" dirty="0" smtClean="0"/>
              <a:t>Building a new bridge directly in front of the power station.</a:t>
            </a:r>
          </a:p>
          <a:p>
            <a:r>
              <a:rPr lang="en-GB" dirty="0" smtClean="0"/>
              <a:t>Advantages:</a:t>
            </a:r>
          </a:p>
          <a:p>
            <a:pPr lvl="1"/>
            <a:r>
              <a:rPr lang="en-GB" dirty="0" smtClean="0"/>
              <a:t>This alignment would be the shortest option for a bridge reducing costs.</a:t>
            </a:r>
          </a:p>
          <a:p>
            <a:pPr lvl="1"/>
            <a:r>
              <a:rPr lang="en-GB" dirty="0" smtClean="0"/>
              <a:t>This option would also be easy to fit into the South bank side and provide good access at the power station end.</a:t>
            </a:r>
          </a:p>
          <a:p>
            <a:r>
              <a:rPr lang="en-GB" dirty="0" smtClean="0"/>
              <a:t>Disadvantages:</a:t>
            </a:r>
          </a:p>
          <a:p>
            <a:pPr lvl="1"/>
            <a:r>
              <a:rPr lang="en-GB" dirty="0" smtClean="0"/>
              <a:t>The area for landing the bridge on the North bank is very limited and would be difficult to accommodate due to the very narrow pavement.</a:t>
            </a:r>
          </a:p>
          <a:p>
            <a:pPr lvl="1"/>
            <a:r>
              <a:rPr lang="en-GB" dirty="0" smtClean="0"/>
              <a:t>Also access from Pimlico Station is still not very convenient with this alignment.</a:t>
            </a:r>
          </a:p>
          <a:p>
            <a:pPr lvl="1"/>
            <a:r>
              <a:rPr lang="en-GB" dirty="0" smtClean="0"/>
              <a:t>Finally this alignment comes very close to one of the working piers on the South Bank potentially causing unnecessary problems with the operation of this pier.</a:t>
            </a:r>
          </a:p>
          <a:p>
            <a:endParaRPr lang="en-GB"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9150" t="5440" r="-552" b="16155"/>
          <a:stretch/>
        </p:blipFill>
        <p:spPr>
          <a:xfrm>
            <a:off x="9084365" y="1327367"/>
            <a:ext cx="2971800" cy="2249301"/>
          </a:xfrm>
          <a:prstGeom prst="rect">
            <a:avLst/>
          </a:prstGeom>
        </p:spPr>
      </p:pic>
    </p:spTree>
    <p:extLst>
      <p:ext uri="{BB962C8B-B14F-4D97-AF65-F5344CB8AC3E}">
        <p14:creationId xmlns:p14="http://schemas.microsoft.com/office/powerpoint/2010/main" val="426197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3</a:t>
            </a:r>
            <a:endParaRPr lang="en-GB" dirty="0"/>
          </a:p>
        </p:txBody>
      </p:sp>
      <p:sp>
        <p:nvSpPr>
          <p:cNvPr id="3" name="Content Placeholder 2"/>
          <p:cNvSpPr>
            <a:spLocks noGrp="1"/>
          </p:cNvSpPr>
          <p:nvPr>
            <p:ph idx="1"/>
          </p:nvPr>
        </p:nvSpPr>
        <p:spPr>
          <a:xfrm>
            <a:off x="1103312" y="1327368"/>
            <a:ext cx="7981053" cy="4195481"/>
          </a:xfrm>
        </p:spPr>
        <p:txBody>
          <a:bodyPr/>
          <a:lstStyle/>
          <a:p>
            <a:r>
              <a:rPr lang="en-GB" dirty="0" smtClean="0"/>
              <a:t>Building a new bridge from Battersea Power Station at an angle across the river in the direction of Pimlico station.</a:t>
            </a:r>
          </a:p>
          <a:p>
            <a:r>
              <a:rPr lang="en-GB" dirty="0" smtClean="0"/>
              <a:t>Advantages:</a:t>
            </a:r>
          </a:p>
          <a:p>
            <a:pPr lvl="1"/>
            <a:r>
              <a:rPr lang="en-GB" dirty="0"/>
              <a:t>There is more space for landing the bridge on both banks, especially on the North bank where space is problematic.</a:t>
            </a:r>
          </a:p>
          <a:p>
            <a:pPr lvl="1"/>
            <a:r>
              <a:rPr lang="en-GB" dirty="0"/>
              <a:t>This alignment provides convenient access for users traveling from Pimlico railway station to the Nine Elms site.</a:t>
            </a:r>
          </a:p>
          <a:p>
            <a:r>
              <a:rPr lang="en-GB" dirty="0" smtClean="0"/>
              <a:t>Disadvantages:</a:t>
            </a:r>
          </a:p>
          <a:p>
            <a:pPr lvl="1"/>
            <a:r>
              <a:rPr lang="en-GB" dirty="0"/>
              <a:t>Option 3 requires the longest bridge of all the options, increasing the potential construction costs.</a:t>
            </a:r>
          </a:p>
          <a:p>
            <a:pPr lvl="1"/>
            <a:r>
              <a:rPr lang="en-GB" dirty="0"/>
              <a:t>Also this alignment would make access from the West side of the North bank less convenient than other options.</a:t>
            </a:r>
          </a:p>
          <a:p>
            <a:endParaRPr lang="en-GB"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9150" t="5440" r="-552" b="16155"/>
          <a:stretch/>
        </p:blipFill>
        <p:spPr>
          <a:xfrm>
            <a:off x="9084365" y="1327367"/>
            <a:ext cx="2971800" cy="2249301"/>
          </a:xfrm>
          <a:prstGeom prst="rect">
            <a:avLst/>
          </a:prstGeom>
        </p:spPr>
      </p:pic>
    </p:spTree>
    <p:extLst>
      <p:ext uri="{BB962C8B-B14F-4D97-AF65-F5344CB8AC3E}">
        <p14:creationId xmlns:p14="http://schemas.microsoft.com/office/powerpoint/2010/main" val="86657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of alignment</a:t>
            </a:r>
            <a:endParaRPr lang="en-GB" dirty="0"/>
          </a:p>
        </p:txBody>
      </p:sp>
      <p:sp>
        <p:nvSpPr>
          <p:cNvPr id="3" name="Content Placeholder 2"/>
          <p:cNvSpPr>
            <a:spLocks noGrp="1"/>
          </p:cNvSpPr>
          <p:nvPr>
            <p:ph idx="1"/>
          </p:nvPr>
        </p:nvSpPr>
        <p:spPr/>
        <p:txBody>
          <a:bodyPr/>
          <a:lstStyle/>
          <a:p>
            <a:pPr defTabSz="914400">
              <a:spcBef>
                <a:spcPts val="0"/>
              </a:spcBef>
              <a:buClrTx/>
              <a:buSzTx/>
              <a:defRPr/>
            </a:pPr>
            <a:r>
              <a:rPr lang="en-GB" dirty="0"/>
              <a:t>The final choice of alignment was Option 3. Despite the increased length and thus increased cost, this alignment has most space for construction of the bridge on the North bank and also provides the best access for people coming from Pimlico station direction.</a:t>
            </a: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9150" t="5440" r="-552" b="16155"/>
          <a:stretch/>
        </p:blipFill>
        <p:spPr>
          <a:xfrm>
            <a:off x="1103311" y="3404645"/>
            <a:ext cx="4253879" cy="3219683"/>
          </a:xfrm>
          <a:prstGeom prst="rect">
            <a:avLst/>
          </a:prstGeom>
        </p:spPr>
      </p:pic>
      <p:cxnSp>
        <p:nvCxnSpPr>
          <p:cNvPr id="6" name="Straight Arrow Connector 5"/>
          <p:cNvCxnSpPr/>
          <p:nvPr/>
        </p:nvCxnSpPr>
        <p:spPr>
          <a:xfrm flipV="1">
            <a:off x="3140765" y="4671391"/>
            <a:ext cx="2216425" cy="150080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9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Bridge designs</a:t>
            </a:r>
            <a:endParaRPr lang="en-GB" dirty="0"/>
          </a:p>
        </p:txBody>
      </p:sp>
      <p:sp>
        <p:nvSpPr>
          <p:cNvPr id="3" name="Content Placeholder 2"/>
          <p:cNvSpPr>
            <a:spLocks noGrp="1"/>
          </p:cNvSpPr>
          <p:nvPr>
            <p:ph idx="1"/>
          </p:nvPr>
        </p:nvSpPr>
        <p:spPr/>
        <p:txBody>
          <a:bodyPr/>
          <a:lstStyle/>
          <a:p>
            <a:r>
              <a:rPr lang="en-GB" dirty="0" smtClean="0"/>
              <a:t>Initial ideas were sketched and then pitched against each other looking at the advantages and disadvantages of each design. This then allowed the designs to be narrowed down to a shortlist of two designs shown below.</a:t>
            </a:r>
          </a:p>
        </p:txBody>
      </p:sp>
      <p:grpSp>
        <p:nvGrpSpPr>
          <p:cNvPr id="8" name="Group 7"/>
          <p:cNvGrpSpPr/>
          <p:nvPr/>
        </p:nvGrpSpPr>
        <p:grpSpPr>
          <a:xfrm>
            <a:off x="175880" y="3419061"/>
            <a:ext cx="11840241" cy="2700000"/>
            <a:chOff x="216469" y="3419061"/>
            <a:chExt cx="11840241" cy="2700000"/>
          </a:xfrm>
        </p:grpSpPr>
        <p:pic>
          <p:nvPicPr>
            <p:cNvPr id="6" name="Picture 5"/>
            <p:cNvPicPr>
              <a:picLocks noChangeAspect="1"/>
            </p:cNvPicPr>
            <p:nvPr/>
          </p:nvPicPr>
          <p:blipFill>
            <a:blip r:embed="rId3"/>
            <a:stretch>
              <a:fillRect/>
            </a:stretch>
          </p:blipFill>
          <p:spPr>
            <a:xfrm>
              <a:off x="216469" y="3419061"/>
              <a:ext cx="7503616" cy="2700000"/>
            </a:xfrm>
            <a:prstGeom prst="rect">
              <a:avLst/>
            </a:prstGeom>
            <a:ln>
              <a:solidFill>
                <a:schemeClr val="bg1"/>
              </a:solidFill>
            </a:ln>
          </p:spPr>
        </p:pic>
        <p:pic>
          <p:nvPicPr>
            <p:cNvPr id="7" name="Picture 6"/>
            <p:cNvPicPr>
              <a:picLocks noChangeAspect="1"/>
            </p:cNvPicPr>
            <p:nvPr/>
          </p:nvPicPr>
          <p:blipFill rotWithShape="1">
            <a:blip r:embed="rId4"/>
            <a:srcRect l="8916" t="5272" r="11044" b="5690"/>
            <a:stretch/>
          </p:blipFill>
          <p:spPr>
            <a:xfrm>
              <a:off x="7525312" y="3419061"/>
              <a:ext cx="4531398" cy="2700000"/>
            </a:xfrm>
            <a:prstGeom prst="rect">
              <a:avLst/>
            </a:prstGeom>
            <a:ln>
              <a:solidFill>
                <a:schemeClr val="bg1"/>
              </a:solidFill>
            </a:ln>
          </p:spPr>
        </p:pic>
      </p:grpSp>
    </p:spTree>
    <p:extLst>
      <p:ext uri="{BB962C8B-B14F-4D97-AF65-F5344CB8AC3E}">
        <p14:creationId xmlns:p14="http://schemas.microsoft.com/office/powerpoint/2010/main" val="364665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chosen design</a:t>
            </a:r>
            <a:endParaRPr lang="en-GB" dirty="0"/>
          </a:p>
        </p:txBody>
      </p:sp>
      <p:sp>
        <p:nvSpPr>
          <p:cNvPr id="3" name="Content Placeholder 2"/>
          <p:cNvSpPr>
            <a:spLocks noGrp="1"/>
          </p:cNvSpPr>
          <p:nvPr>
            <p:ph idx="1"/>
          </p:nvPr>
        </p:nvSpPr>
        <p:spPr/>
        <p:txBody>
          <a:bodyPr/>
          <a:lstStyle/>
          <a:p>
            <a:r>
              <a:rPr lang="en-GB" dirty="0" smtClean="0"/>
              <a:t>The chosen design concept underwent changes to allow it to be more suitable to the purpose in hand. A couple of quick sketches were drawn up to show the revised design.</a:t>
            </a:r>
            <a:endParaRPr lang="en-GB" dirty="0"/>
          </a:p>
        </p:txBody>
      </p:sp>
      <p:grpSp>
        <p:nvGrpSpPr>
          <p:cNvPr id="8" name="Group 7"/>
          <p:cNvGrpSpPr/>
          <p:nvPr/>
        </p:nvGrpSpPr>
        <p:grpSpPr>
          <a:xfrm>
            <a:off x="400170" y="3275767"/>
            <a:ext cx="11391661" cy="3240000"/>
            <a:chOff x="437377" y="3275767"/>
            <a:chExt cx="11391661" cy="3240000"/>
          </a:xfrm>
        </p:grpSpPr>
        <p:pic>
          <p:nvPicPr>
            <p:cNvPr id="6" name="Picture 5"/>
            <p:cNvPicPr>
              <a:picLocks noChangeAspect="1"/>
            </p:cNvPicPr>
            <p:nvPr/>
          </p:nvPicPr>
          <p:blipFill>
            <a:blip r:embed="rId3"/>
            <a:stretch>
              <a:fillRect/>
            </a:stretch>
          </p:blipFill>
          <p:spPr>
            <a:xfrm>
              <a:off x="437377" y="3275767"/>
              <a:ext cx="6727214" cy="3240000"/>
            </a:xfrm>
            <a:prstGeom prst="rect">
              <a:avLst/>
            </a:prstGeom>
          </p:spPr>
        </p:pic>
        <p:pic>
          <p:nvPicPr>
            <p:cNvPr id="7" name="Picture 6"/>
            <p:cNvPicPr>
              <a:picLocks noChangeAspect="1"/>
            </p:cNvPicPr>
            <p:nvPr/>
          </p:nvPicPr>
          <p:blipFill>
            <a:blip r:embed="rId4"/>
            <a:stretch>
              <a:fillRect/>
            </a:stretch>
          </p:blipFill>
          <p:spPr>
            <a:xfrm>
              <a:off x="7245624" y="3275767"/>
              <a:ext cx="4583414" cy="3240000"/>
            </a:xfrm>
            <a:prstGeom prst="rect">
              <a:avLst/>
            </a:prstGeom>
          </p:spPr>
        </p:pic>
      </p:grpSp>
    </p:spTree>
    <p:extLst>
      <p:ext uri="{BB962C8B-B14F-4D97-AF65-F5344CB8AC3E}">
        <p14:creationId xmlns:p14="http://schemas.microsoft.com/office/powerpoint/2010/main" val="3044531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408</TotalTime>
  <Words>1429</Words>
  <Application>Microsoft Office PowerPoint</Application>
  <PresentationFormat>Widescreen</PresentationFormat>
  <Paragraphs>82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New Thames Bridge</vt:lpstr>
      <vt:lpstr>The brief</vt:lpstr>
      <vt:lpstr>Bridge alignment</vt:lpstr>
      <vt:lpstr>Option 1</vt:lpstr>
      <vt:lpstr>Option 2</vt:lpstr>
      <vt:lpstr>Option 3</vt:lpstr>
      <vt:lpstr>Choice of alignment</vt:lpstr>
      <vt:lpstr>Bridge designs</vt:lpstr>
      <vt:lpstr>The chosen design</vt:lpstr>
      <vt:lpstr>PowerPoint Presentation</vt:lpstr>
    </vt:vector>
  </TitlesOfParts>
  <Company>COWI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Thames Bridge</dc:title>
  <dc:creator>Jack Peake</dc:creator>
  <cp:lastModifiedBy>Jack Peake</cp:lastModifiedBy>
  <cp:revision>9</cp:revision>
  <cp:lastPrinted>2016-07-22T14:04:14Z</cp:lastPrinted>
  <dcterms:created xsi:type="dcterms:W3CDTF">2016-07-22T07:40:15Z</dcterms:created>
  <dcterms:modified xsi:type="dcterms:W3CDTF">2016-07-22T14:29:03Z</dcterms:modified>
</cp:coreProperties>
</file>